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71" d="100"/>
          <a:sy n="71" d="100"/>
        </p:scale>
        <p:origin x="278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911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6687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14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6879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433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053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538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861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38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8356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709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60B0F-4E16-45EB-AC2B-BFCEA9E0F765}" type="datetimeFigureOut">
              <a:rPr lang="he-IL" smtClean="0"/>
              <a:t>ג'/ניסן/תשפ"א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7D15-697C-4333-B538-C87547B7C8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874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oleObject" Target="file:///\\serv2012\d\&#1502;&#1497;&#1499;&#1500;%20&#1493;&#1512;&#1489;&#1497;&#1491;\2018\&#1490;&#1513;&#1513;&#1497;%20&#1496;&#1502;&#1508;&#1512;&#1496;&#1493;&#1512;&#1492;\&#1511;&#1493;&#1491;%20&#1502;&#1493;&#1510;&#1512;.xlsx!TH30!R2C2:R46C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FB5FCE-9953-425A-9850-E2F9EEB34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212" y="3439133"/>
            <a:ext cx="5362516" cy="198648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" y="9572927"/>
            <a:ext cx="6858000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נחל שניר 8 ,יבנה  </a:t>
            </a:r>
            <a:r>
              <a:rPr lang="en-US" sz="1600" dirty="0">
                <a:solidFill>
                  <a:schemeClr val="bg1"/>
                </a:solidFill>
              </a:rPr>
              <a:t>T:08-9433630 F:08-9433633 www.elcon.co.il office@elcon.co.il</a:t>
            </a:r>
            <a:endParaRPr lang="he-IL" sz="1600" dirty="0">
              <a:solidFill>
                <a:schemeClr val="bg1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748" y="51232"/>
            <a:ext cx="1941616" cy="61966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1" y="670896"/>
            <a:ext cx="6857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6" y="142507"/>
            <a:ext cx="843023" cy="84302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76FA3D35-9DC8-4639-89BE-82D6C8C98A63}"/>
              </a:ext>
            </a:extLst>
          </p:cNvPr>
          <p:cNvSpPr/>
          <p:nvPr/>
        </p:nvSpPr>
        <p:spPr>
          <a:xfrm>
            <a:off x="2090518" y="791783"/>
            <a:ext cx="4592847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b="1" dirty="0">
                <a:solidFill>
                  <a:srgbClr val="365F91"/>
                </a:solidFill>
                <a:latin typeface="Assistant ExtraBold" panose="00000900000000000000" pitchFamily="2" charset="-79"/>
                <a:cs typeface="Assistant ExtraBold" panose="00000900000000000000" pitchFamily="2" charset="-79"/>
              </a:rPr>
              <a:t>רגשים מתוברגים עם ראש מגן</a:t>
            </a:r>
            <a:endParaRPr lang="he-IL" sz="2800" dirty="0">
              <a:latin typeface="Assistant ExtraBold" panose="00000900000000000000" pitchFamily="2" charset="-79"/>
              <a:cs typeface="Assistant ExtraBold" panose="00000900000000000000" pitchFamily="2" charset="-79"/>
            </a:endParaRPr>
          </a:p>
          <a:p>
            <a:endParaRPr lang="he-IL" sz="1200" dirty="0">
              <a:solidFill>
                <a:srgbClr val="365F9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סדרת </a:t>
            </a:r>
            <a:r>
              <a:rPr lang="en-US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TH </a:t>
            </a:r>
            <a:r>
              <a:rPr lang="he-IL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תוכננה למדידת טמפרטורה של מכונות, מכשירים, גז ונוזל בתעשיות הכימיה והמזון, במעבדות ועוד.</a:t>
            </a:r>
            <a:br>
              <a:rPr lang="en-US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הרגשים במבנה עם ראש מגן או קופסת חיבורים, כאשר החיבור לתהליך מרותך ישירות לגשש.</a:t>
            </a:r>
            <a:br>
              <a:rPr lang="en-US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בעל תגובה מהירה והתקנה נוחה ואינו מחייב כיס מגן.</a:t>
            </a:r>
            <a:br>
              <a:rPr lang="en-US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</a:br>
            <a:r>
              <a:rPr lang="he-IL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באפשרותנו לייצר רגשים אלו לפי כל סוג ודרישה.</a:t>
            </a:r>
            <a:endParaRPr lang="en-US" sz="1200" dirty="0">
              <a:solidFill>
                <a:srgbClr val="365F9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>
              <a:lnSpc>
                <a:spcPct val="150000"/>
              </a:lnSpc>
            </a:pPr>
            <a:endParaRPr lang="he-IL" sz="1200" dirty="0">
              <a:solidFill>
                <a:srgbClr val="365F9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1200" b="1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דגם </a:t>
            </a:r>
            <a:r>
              <a:rPr lang="en-US" sz="1200" b="1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TH30</a:t>
            </a:r>
            <a:r>
              <a:rPr lang="he-IL" sz="1200" b="1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-</a:t>
            </a:r>
            <a:r>
              <a:rPr lang="en-US" sz="1200" b="1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 </a:t>
            </a:r>
            <a:r>
              <a:rPr lang="he-IL" sz="1200" dirty="0">
                <a:solidFill>
                  <a:srgbClr val="365F9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בדגם זה אין מרווח בין תבריג החיבור לתהליך לבין תיבת החיבורים.</a:t>
            </a:r>
            <a:endParaRPr lang="en-US" sz="1200" dirty="0">
              <a:solidFill>
                <a:srgbClr val="365F91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  <a:p>
            <a:endParaRPr lang="he-IL" sz="1400" dirty="0">
              <a:solidFill>
                <a:srgbClr val="365F9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E566AAD2-B696-4087-86F3-0FFB299F4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776840"/>
              </p:ext>
            </p:extLst>
          </p:nvPr>
        </p:nvGraphicFramePr>
        <p:xfrm>
          <a:off x="42672" y="5238500"/>
          <a:ext cx="6655442" cy="4116347"/>
        </p:xfrm>
        <a:graphic>
          <a:graphicData uri="http://schemas.openxmlformats.org/drawingml/2006/table">
            <a:tbl>
              <a:tblPr rtl="1" firstRow="1" firstCol="1" bandRow="1"/>
              <a:tblGrid>
                <a:gridCol w="2713884">
                  <a:extLst>
                    <a:ext uri="{9D8B030D-6E8A-4147-A177-3AD203B41FA5}">
                      <a16:colId xmlns:a16="http://schemas.microsoft.com/office/drawing/2014/main" val="1293576191"/>
                    </a:ext>
                  </a:extLst>
                </a:gridCol>
                <a:gridCol w="3768096">
                  <a:extLst>
                    <a:ext uri="{9D8B030D-6E8A-4147-A177-3AD203B41FA5}">
                      <a16:colId xmlns:a16="http://schemas.microsoft.com/office/drawing/2014/main" val="452297487"/>
                    </a:ext>
                  </a:extLst>
                </a:gridCol>
                <a:gridCol w="173462">
                  <a:extLst>
                    <a:ext uri="{9D8B030D-6E8A-4147-A177-3AD203B41FA5}">
                      <a16:colId xmlns:a16="http://schemas.microsoft.com/office/drawing/2014/main" val="2043807047"/>
                    </a:ext>
                  </a:extLst>
                </a:gridCol>
              </a:tblGrid>
              <a:tr h="17618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458" marR="5745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257461"/>
                  </a:ext>
                </a:extLst>
              </a:tr>
              <a:tr h="23712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80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מפרט טכני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 </a:t>
                      </a:r>
                      <a:endParaRPr lang="en-US" sz="110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670301"/>
                  </a:ext>
                </a:extLst>
              </a:tr>
              <a:tr h="1709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ראש חיבור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אלומיניום (0) ,פלסטיק (3) מוגן התפוצצות (4)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599391"/>
                  </a:ext>
                </a:extLst>
              </a:tr>
              <a:tr h="3311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תבריג חיבור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חיבור </a:t>
                      </a:r>
                      <a:r>
                        <a:rPr lang="en-US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NPT </a:t>
                      </a:r>
                      <a:r>
                        <a:rPr lang="he-IL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 1/2" (0) ,חיבור </a:t>
                      </a:r>
                      <a:r>
                        <a:rPr lang="en-US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BSP</a:t>
                      </a:r>
                      <a:r>
                        <a:rPr lang="he-IL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  1/2 " (1) , חיבור </a:t>
                      </a:r>
                      <a:r>
                        <a:rPr lang="en-US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NPT </a:t>
                      </a:r>
                      <a:r>
                        <a:rPr lang="he-IL" sz="105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 1/4" (3)</a:t>
                      </a:r>
                      <a:endParaRPr lang="en-US" sz="110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841777"/>
                  </a:ext>
                </a:extLst>
              </a:tr>
              <a:tr h="45935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עבור </a:t>
                      </a:r>
                      <a:r>
                        <a:rPr lang="en-US" sz="105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PT100 CLASS B DIN-IEC 751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סנסור </a:t>
                      </a:r>
                      <a:r>
                        <a:rPr kumimoji="0" lang="en-US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PT100</a:t>
                      </a:r>
                      <a:r>
                        <a:rPr kumimoji="0" lang="he-IL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(תחום מדידה) -</a:t>
                      </a:r>
                      <a:endParaRPr kumimoji="0" lang="en-US" altLang="he-IL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P</a:t>
                      </a:r>
                      <a:r>
                        <a:rPr kumimoji="0" lang="he-IL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(50+260-),</a:t>
                      </a:r>
                      <a:r>
                        <a:rPr kumimoji="0" lang="en-US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PM</a:t>
                      </a:r>
                      <a:r>
                        <a:rPr kumimoji="0" lang="he-IL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(50+500-),</a:t>
                      </a:r>
                      <a:r>
                        <a:rPr kumimoji="0" lang="en-US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PH</a:t>
                      </a:r>
                      <a:r>
                        <a:rPr kumimoji="0" lang="he-IL" altLang="he-IL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(200+800-)</a:t>
                      </a:r>
                      <a:endParaRPr kumimoji="0" lang="en-US" altLang="he-IL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15244"/>
                  </a:ext>
                </a:extLst>
              </a:tr>
              <a:tr h="76062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שיטה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</a:t>
                      </a:r>
                      <a:r>
                        <a:rPr kumimoji="0" lang="en-US" altLang="he-IL" sz="105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2WIRE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3</a:t>
                      </a:r>
                      <a:r>
                        <a:rPr kumimoji="0" lang="en-US" altLang="he-IL" sz="105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WIRE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4</a:t>
                      </a:r>
                      <a:r>
                        <a:rPr kumimoji="0" lang="en-US" altLang="he-IL" sz="105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WIRE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                  </a:t>
                      </a:r>
                      <a:endParaRPr kumimoji="0" lang="en-US" altLang="he-IL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בודד:      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C   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        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B 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         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A</a:t>
                      </a:r>
                      <a:endParaRPr kumimoji="0" lang="en-US" altLang="he-IL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כפול:                           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E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         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D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158786"/>
                  </a:ext>
                </a:extLst>
              </a:tr>
              <a:tr h="113251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עבור טרמוקפל </a:t>
                      </a:r>
                      <a:r>
                        <a:rPr lang="en-US" sz="1050" b="1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CLASS 1  DIN-IEC 584 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סנסור: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</a:t>
                      </a:r>
                      <a:r>
                        <a:rPr kumimoji="0" lang="he-IL" altLang="he-IL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טרמוקפל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J , K, E ,T</a:t>
                      </a:r>
                      <a:endParaRPr kumimoji="0" lang="en-US" altLang="he-IL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שיטה: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</a:t>
                      </a:r>
                      <a:r>
                        <a:rPr kumimoji="0" lang="he-IL" altLang="he-IL" sz="105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בודד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     </a:t>
                      </a:r>
                      <a:r>
                        <a:rPr kumimoji="0" lang="he-IL" altLang="he-IL" sz="105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כפול</a:t>
                      </a:r>
                      <a:endParaRPr kumimoji="0" lang="en-US" altLang="he-IL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05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מאורק: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G  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      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H</a:t>
                      </a:r>
                      <a:endParaRPr kumimoji="0" lang="en-US" altLang="he-IL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  <a:p>
                      <a:pPr marL="0" marR="0" lvl="0" indent="0" algn="r" defTabSz="6858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05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מבודד: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U</a:t>
                      </a:r>
                      <a:r>
                        <a:rPr kumimoji="0" lang="he-IL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            </a:t>
                      </a:r>
                      <a:r>
                        <a:rPr kumimoji="0" lang="en-US" altLang="he-IL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cs typeface="Assistant" panose="00000500000000000000" pitchFamily="2" charset="-79"/>
                        </a:rPr>
                        <a:t> V</a:t>
                      </a:r>
                      <a:endParaRPr kumimoji="0" lang="en-US" altLang="he-IL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ssistant" panose="00000500000000000000" pitchFamily="2" charset="-79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893526"/>
                  </a:ext>
                </a:extLst>
              </a:tr>
              <a:tr h="1811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חומר</a:t>
                      </a:r>
                      <a:endParaRPr lang="en-US" sz="110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נירוסטה 316 (</a:t>
                      </a:r>
                      <a:r>
                        <a:rPr lang="en-US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C</a:t>
                      </a: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) ,אינקונל  600 (</a:t>
                      </a:r>
                      <a:r>
                        <a:rPr lang="en-US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B</a:t>
                      </a: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ׁ</a:t>
                      </a:r>
                      <a:r>
                        <a:rPr lang="en-US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(</a:t>
                      </a: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 נירוסטה 310 (D)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122425"/>
                  </a:ext>
                </a:extLst>
              </a:tr>
              <a:tr h="1763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קוטר </a:t>
                      </a:r>
                      <a:endParaRPr lang="en-US" sz="110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קוטר הגשש הסטנדרטי הוא 1/4" (6.35 מ"מ)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376324"/>
                  </a:ext>
                </a:extLst>
              </a:tr>
              <a:tr h="1763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אורך </a:t>
                      </a:r>
                      <a:endParaRPr lang="en-US" sz="110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מידת האורך נמדדת בין תחתית התבריג ועד קצה הגשש. 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85822"/>
                  </a:ext>
                </a:extLst>
              </a:tr>
              <a:tr h="1763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b="1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הערה:                                                             </a:t>
                      </a:r>
                      <a:endParaRPr lang="en-US" sz="110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e-IL" sz="1050" dirty="0">
                          <a:solidFill>
                            <a:srgbClr val="365F91"/>
                          </a:solidFill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בכל דרישה רצוי לציין טמפרטורת  עבודה</a:t>
                      </a:r>
                      <a:r>
                        <a:rPr lang="he-IL" sz="1050" b="1" dirty="0">
                          <a:effectLst/>
                          <a:latin typeface="Assistant" panose="00000500000000000000" pitchFamily="2" charset="-79"/>
                          <a:ea typeface="Calibri" panose="020F0502020204030204" pitchFamily="34" charset="0"/>
                          <a:cs typeface="Assistant" panose="00000500000000000000" pitchFamily="2" charset="-79"/>
                        </a:rPr>
                        <a:t>                  </a:t>
                      </a:r>
                      <a:endParaRPr lang="en-US" sz="1100" dirty="0">
                        <a:effectLst/>
                        <a:latin typeface="Assistant" panose="00000500000000000000" pitchFamily="2" charset="-79"/>
                        <a:ea typeface="Calibri" panose="020F0502020204030204" pitchFamily="34" charset="0"/>
                        <a:cs typeface="Assistant" panose="00000500000000000000" pitchFamily="2" charset="-79"/>
                      </a:endParaRPr>
                    </a:p>
                  </a:txBody>
                  <a:tcPr marL="57458" marR="5745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149825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A5AC7D9-E5A3-435C-B99A-EF25F3B34C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74613">
            <a:off x="-829553" y="2097983"/>
            <a:ext cx="3628045" cy="1534145"/>
          </a:xfrm>
          <a:prstGeom prst="rect">
            <a:avLst/>
          </a:prstGeom>
        </p:spPr>
      </p:pic>
      <p:sp>
        <p:nvSpPr>
          <p:cNvPr id="2" name="Rectangle 5">
            <a:extLst>
              <a:ext uri="{FF2B5EF4-FFF2-40B4-BE49-F238E27FC236}">
                <a16:creationId xmlns:a16="http://schemas.microsoft.com/office/drawing/2014/main" id="{97E7111B-FD25-4F12-B2A0-B4FF7C4BA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212" y="303213"/>
            <a:ext cx="1639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he-IL" sz="2400" b="1" dirty="0">
                <a:solidFill>
                  <a:srgbClr val="365F91"/>
                </a:solidFill>
                <a:latin typeface="Assistant ExtraBold" panose="00000900000000000000" pitchFamily="2" charset="-79"/>
                <a:cs typeface="Assistant ExtraBold" panose="00000900000000000000" pitchFamily="2" charset="-79"/>
              </a:rPr>
              <a:t>TH30</a:t>
            </a:r>
            <a:endParaRPr lang="he-IL" altLang="he-IL" sz="2400" dirty="0">
              <a:latin typeface="Assistant ExtraBold" panose="00000900000000000000" pitchFamily="2" charset="-79"/>
              <a:cs typeface="Assistant ExtraBold" panose="000009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6351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" y="9548543"/>
            <a:ext cx="6858000" cy="338554"/>
          </a:xfrm>
          <a:prstGeom prst="rect">
            <a:avLst/>
          </a:prstGeom>
          <a:solidFill>
            <a:srgbClr val="00206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600" dirty="0">
                <a:solidFill>
                  <a:schemeClr val="bg1"/>
                </a:solidFill>
              </a:rPr>
              <a:t>נחל שניר 8 ,יבנה  </a:t>
            </a:r>
            <a:r>
              <a:rPr lang="en-US" sz="1600" dirty="0">
                <a:solidFill>
                  <a:schemeClr val="bg1"/>
                </a:solidFill>
              </a:rPr>
              <a:t>T:08-9433630 F:08-9433633 www.elcon.co.il office@elcon.co.il</a:t>
            </a:r>
            <a:endParaRPr lang="he-IL" sz="1600" dirty="0">
              <a:solidFill>
                <a:schemeClr val="bg1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748" y="51232"/>
            <a:ext cx="1941616" cy="61966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>
            <a:off x="1" y="670896"/>
            <a:ext cx="6857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96" y="142507"/>
            <a:ext cx="843023" cy="84302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76FA3D35-9DC8-4639-89BE-82D6C8C98A63}"/>
              </a:ext>
            </a:extLst>
          </p:cNvPr>
          <p:cNvSpPr/>
          <p:nvPr/>
        </p:nvSpPr>
        <p:spPr>
          <a:xfrm>
            <a:off x="4559052" y="626352"/>
            <a:ext cx="1941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>
                <a:solidFill>
                  <a:srgbClr val="365F91"/>
                </a:solidFill>
                <a:latin typeface="Assistant ExtraBold" panose="00000900000000000000" pitchFamily="2" charset="-79"/>
                <a:cs typeface="Assistant ExtraBold" panose="00000900000000000000" pitchFamily="2" charset="-79"/>
              </a:rPr>
              <a:t>קוד מוצר</a:t>
            </a:r>
            <a:endParaRPr lang="he-IL" sz="3200" dirty="0">
              <a:latin typeface="Assistant ExtraBold" panose="00000900000000000000" pitchFamily="2" charset="-79"/>
              <a:cs typeface="Assistant ExtraBold" panose="00000900000000000000" pitchFamily="2" charset="-79"/>
            </a:endParaRPr>
          </a:p>
        </p:txBody>
      </p:sp>
      <p:graphicFrame>
        <p:nvGraphicFramePr>
          <p:cNvPr id="10" name="אובייקט 9">
            <a:extLst>
              <a:ext uri="{FF2B5EF4-FFF2-40B4-BE49-F238E27FC236}">
                <a16:creationId xmlns:a16="http://schemas.microsoft.com/office/drawing/2014/main" id="{296BCCBE-29C6-41C2-A621-83C1ECE3FD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500114"/>
              </p:ext>
            </p:extLst>
          </p:nvPr>
        </p:nvGraphicFramePr>
        <p:xfrm>
          <a:off x="565150" y="1123555"/>
          <a:ext cx="5727700" cy="825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727940" imgH="8255556" progId="Excel.Sheet.12">
                  <p:link updateAutomatic="1"/>
                </p:oleObj>
              </mc:Choice>
              <mc:Fallback>
                <p:oleObj name="Worksheet" r:id="rId4" imgW="5727940" imgH="825555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5150" y="1123555"/>
                        <a:ext cx="5727700" cy="825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9121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293</Words>
  <Application>Microsoft Office PowerPoint</Application>
  <PresentationFormat>נייר A4 ‏(210x297 מ"מ)</PresentationFormat>
  <Paragraphs>39</Paragraphs>
  <Slides>2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קישורים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Assistant</vt:lpstr>
      <vt:lpstr>Assistant ExtraBold</vt:lpstr>
      <vt:lpstr>Calibri</vt:lpstr>
      <vt:lpstr>Calibri Light</vt:lpstr>
      <vt:lpstr>Office Theme</vt:lpstr>
      <vt:lpstr>file:///\\serv2012\d\מיכל%20ורביד\2018\גששי%20טמפרטורה\קוד%20מוצר.xlsx!TH30!R2C2:R46C11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יובל ברנדוין</dc:creator>
  <cp:lastModifiedBy>Tal Dolev</cp:lastModifiedBy>
  <cp:revision>42</cp:revision>
  <cp:lastPrinted>2017-09-17T06:44:33Z</cp:lastPrinted>
  <dcterms:created xsi:type="dcterms:W3CDTF">2017-07-25T17:13:14Z</dcterms:created>
  <dcterms:modified xsi:type="dcterms:W3CDTF">2021-03-16T14:48:08Z</dcterms:modified>
</cp:coreProperties>
</file>